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sldIdLst>
    <p:sldId id="256" r:id="rId2"/>
    <p:sldId id="265" r:id="rId3"/>
    <p:sldId id="266" r:id="rId4"/>
    <p:sldId id="267" r:id="rId5"/>
    <p:sldId id="268" r:id="rId6"/>
    <p:sldId id="269" r:id="rId7"/>
    <p:sldId id="257" r:id="rId8"/>
    <p:sldId id="270" r:id="rId9"/>
    <p:sldId id="271" r:id="rId10"/>
    <p:sldId id="272" r:id="rId11"/>
    <p:sldId id="258" r:id="rId12"/>
    <p:sldId id="259" r:id="rId13"/>
    <p:sldId id="260" r:id="rId14"/>
    <p:sldId id="261" r:id="rId15"/>
    <p:sldId id="262"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2CD4B0-E37B-4648-9ADB-8EC0241CC3F8}" v="29" dt="2026-01-06T14:47:26.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915" autoAdjust="0"/>
  </p:normalViewPr>
  <p:slideViewPr>
    <p:cSldViewPr snapToGrid="0">
      <p:cViewPr varScale="1">
        <p:scale>
          <a:sx n="97" d="100"/>
          <a:sy n="97" d="100"/>
        </p:scale>
        <p:origin x="1110"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4/15/2026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07116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161288"/>
            <a:ext cx="4663440" cy="1554480"/>
          </a:xfrm>
        </p:spPr>
        <p:txBody>
          <a:bodyPr anchor="b">
            <a:normAutofit/>
          </a:bodyPr>
          <a:lstStyle>
            <a:lvl1pPr>
              <a:defRPr sz="4000"/>
            </a:lvl1pPr>
          </a:lstStyle>
          <a:p>
            <a:r>
              <a:rPr lang="en-US" dirty="0"/>
              <a:t>Click to edit Master title style</a:t>
            </a:r>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hasCustomPrompt="1"/>
          </p:nvPr>
        </p:nvSpPr>
        <p:spPr>
          <a:xfrm>
            <a:off x="0" y="0"/>
            <a:ext cx="6099048"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25496"/>
            <a:ext cx="4663440" cy="3337560"/>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CE6CA204-B091-40ED-8158-331EE628B522}" type="datetime1">
              <a:rPr lang="en-US" smtClean="0"/>
              <a:t>4/15/2026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25633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3692F09-9D88-4105-92F6-7298804EAA90}"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02797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3744F96-061D-4D71-97A2-2371A43FDE7C}"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96725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C5FE133-02A7-439F-9131-2680F754099D}"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26160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91BF7DD-C7D0-4333-B18D-CCAF5427F9DD}"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92531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0415979-091A-4302-A385-56FC1CE52E32}"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8194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793885"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a:lstStyle/>
          <a:p>
            <a:fld id="{7836D543-476D-434F-B209-1A114B2E3F04}" type="datetime1">
              <a:rPr lang="en-US" smtClean="0"/>
              <a:t>4/15/2026</a:t>
            </a:fld>
            <a:endParaRPr lang="en-US"/>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84350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61356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828800"/>
            <a:ext cx="6135624"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00544" y="0"/>
            <a:ext cx="4791456"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83DD0F20-7689-42E6-8664-6AA00B79F132}" type="datetime1">
              <a:rPr lang="en-US" smtClean="0"/>
              <a:t>4/15/2026</a:t>
            </a:fld>
            <a:endParaRPr lang="en-US"/>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8697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320040"/>
            <a:ext cx="6858000" cy="932688"/>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30F2F577-5BDA-4749-9F3F-0D340DC0D6A8}" type="datetime1">
              <a:rPr lang="en-US" smtClean="0"/>
              <a:t>4/15/2026</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044622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6858000"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p:txBody>
          <a:bodyPr/>
          <a:lstStyle/>
          <a:p>
            <a:fld id="{AC9378AD-A6D7-4162-BB5C-47C49B2E145B}" type="datetime1">
              <a:rPr lang="en-US" smtClean="0"/>
              <a:t>4/15/2026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7080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02DE44A-7CD8-4860-9BDC-2BE4C911F6D0}"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616051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661150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C67B65D3-547A-48A8-9F1F-13ED0B55ACC6}"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557986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4361688"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4360863"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76A7CFE7-E645-4439-AA6B-DA8CF856D63E}" type="datetime1">
              <a:rPr lang="en-US" smtClean="0"/>
              <a:t>4/15/2026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45480" y="0"/>
            <a:ext cx="644652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5784346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anchor="b"/>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649224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E8B2C0DB-994F-48B0-91F4-5F06C3B86E32}"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44434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380744"/>
            <a:ext cx="4572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D3F6A089-BE3E-4BB0-98EE-FDF712FF3613}" type="datetime1">
              <a:rPr lang="en-US" smtClean="0"/>
              <a:t>4/15/2026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17720" y="0"/>
            <a:ext cx="627427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042926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584144"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a:lstStyle/>
          <a:p>
            <a:fld id="{AC101298-AE91-4071-9C72-5A98117ABE14}" type="datetime1">
              <a:rPr lang="en-US" smtClean="0"/>
              <a:t>4/15/2026</a:t>
            </a:fld>
            <a:endParaRPr lang="en-US"/>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33591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3401568"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EABE4333-790C-44CD-B503-F52418ED809A}" type="datetime1">
              <a:rPr lang="en-US" smtClean="0"/>
              <a:t>4/15/2026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761780" y="0"/>
            <a:ext cx="743021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100242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781365"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D2397CCD-8E49-4379-8DCB-9F17CAEDFC10}"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132153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A6146F6-C62B-441B-BAD2-D550454B4D53}" type="datetime1">
              <a:rPr lang="en-US" smtClean="0"/>
              <a:t>4/15/2026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33642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0383A68-D563-4FD5-B11F-54F8D5F1E37F}" type="datetime1">
              <a:rPr lang="en-US" smtClean="0"/>
              <a:t>4/15/2026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635496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3079730"/>
            <a:ext cx="12192000" cy="377827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a:lstStyle/>
          <a:p>
            <a:fld id="{3148FABB-02FF-476F-AB37-BDD0E354E780}" type="datetime1">
              <a:rPr lang="en-US" smtClean="0"/>
              <a:t>4/15/2026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1312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vert="horz" lIns="91440" tIns="45720" rIns="91440" bIns="45720" rtlCol="0" anchor="b">
            <a:normAutofit/>
          </a:bodyPr>
          <a:lstStyle>
            <a:lvl1pPr>
              <a:defRPr lang="en-US" sz="54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658495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E38EAEAF-D16E-446F-97F9-D23FB245CB45}" type="datetime1">
              <a:rPr lang="en-US" smtClean="0"/>
              <a:t>4/15/2026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615540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2645" y="1828800"/>
            <a:ext cx="6172200" cy="4425696"/>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CA428D3-736A-4038-886C-8BF662AA2745}"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861695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2648" y="2290890"/>
            <a:ext cx="4672584" cy="4041648"/>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ED1DDEB-9B85-4E99-8A3D-ABE66C6280C3}"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066830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31521" y="2295144"/>
            <a:ext cx="3490176" cy="4041648"/>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7A65DCA-443F-4667-9ED1-418507CE45A8}"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554759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94944" y="4718304"/>
            <a:ext cx="5897880" cy="1353312"/>
          </a:xfrm>
        </p:spPr>
        <p:txBody>
          <a:bodyPr vert="horz" lIns="91440" tIns="45720" rIns="91440" bIns="45720" rtlCol="0" anchor="t">
            <a:normAutofit/>
          </a:bodyPr>
          <a:lstStyle>
            <a:lvl1pPr>
              <a:lnSpc>
                <a:spcPct val="120000"/>
              </a:lnSpc>
              <a:defRPr lang="en-US" sz="2800" b="0" dirty="0">
                <a:solidFill>
                  <a:schemeClr val="accent1">
                    <a:lumMod val="75000"/>
                  </a:schemeClr>
                </a:solidFill>
                <a:latin typeface="+mn-lt"/>
              </a:defRPr>
            </a:lvl1pPr>
          </a:lstStyle>
          <a:p>
            <a:pPr lvl="0"/>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539496" y="603503"/>
            <a:ext cx="10826496" cy="4334256"/>
          </a:xfrm>
        </p:spPr>
        <p:txBody>
          <a:bodyPr vert="horz" lIns="91440" tIns="45720" rIns="91440" bIns="45720" rtlCol="0" anchor="b">
            <a:normAutofit/>
          </a:bodyPr>
          <a:lstStyle>
            <a:lvl1pPr marL="0" indent="0">
              <a:lnSpc>
                <a:spcPct val="90000"/>
              </a:lnSpc>
              <a:spcBef>
                <a:spcPts val="0"/>
              </a:spcBef>
              <a:buNone/>
              <a:defRPr lang="en-US" sz="23200" b="1" dirty="0">
                <a:solidFill>
                  <a:schemeClr val="accent1">
                    <a:lumMod val="75000"/>
                  </a:schemeClr>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8CA1557D-4816-44D0-B6EE-6CAC6E30B54D}" type="datetime1">
              <a:rPr lang="en-US" smtClean="0"/>
              <a:t>4/15/2026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017654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accent1">
                    <a:lumMod val="75000"/>
                  </a:schemeClr>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accent1">
                    <a:lumMod val="75000"/>
                  </a:schemeClr>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651F872E-5ED2-46B0-83A4-0C1AF0E0D91C}" type="datetime1">
              <a:rPr lang="en-US" smtClean="0"/>
              <a:t>4/15/2026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289103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3">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4B1ECB8-9E10-D2F3-E361-7D268551E2E2}"/>
              </a:ext>
            </a:extLst>
          </p:cNvPr>
          <p:cNvSpPr/>
          <p:nvPr/>
        </p:nvSpPr>
        <p:spPr>
          <a:xfrm>
            <a:off x="0" y="0"/>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C6218575-0C6E-47B4-936E-32183810D7BF}" type="datetime1">
              <a:rPr lang="en-US" smtClean="0"/>
              <a:t>4/15/2026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08924711"/>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91C29FB5-1C86-423F-AEAA-2683840666C3}" type="datetime1">
              <a:rPr lang="en-US" smtClean="0"/>
              <a:t>4/15/2026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82222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11CCB4E-88AF-46AC-B7C5-30308F179659}" type="datetime1">
              <a:rPr lang="en-US" smtClean="0"/>
              <a:t>4/15/2026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081464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A915B6-CC2A-4462-A7E5-B3080DF8F97D}" type="datetime1">
              <a:rPr lang="en-US" smtClean="0"/>
              <a:t>4/15/2026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34783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8" y="5431536"/>
            <a:ext cx="9021471" cy="466344"/>
          </a:xfrm>
        </p:spPr>
        <p:txBody>
          <a:bodyPr anchor="ctr">
            <a:normAutofit/>
          </a:bodyPr>
          <a:lstStyle>
            <a:lvl1pPr>
              <a:lnSpc>
                <a:spcPct val="120000"/>
              </a:lnSpc>
              <a:defRPr sz="220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657600"/>
          </a:xfrm>
        </p:spPr>
        <p:txBody>
          <a:bodyPr anchor="ctr">
            <a:normAutofit/>
          </a:bodyPr>
          <a:lstStyle>
            <a:lvl1pPr marL="164592" indent="-164592">
              <a:lnSpc>
                <a:spcPct val="100000"/>
              </a:lnSpc>
              <a:spcBef>
                <a:spcPts val="0"/>
              </a:spcBef>
              <a:buNone/>
              <a:defRPr sz="40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506188F7-A494-4EEB-A53D-2B97B1D4CD3C}" type="datetime1">
              <a:rPr lang="en-US" smtClean="0"/>
              <a:t>4/15/2026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09487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vert="horz" lIns="91440" tIns="45720" rIns="91440" bIns="45720" rtlCol="0" anchor="t">
            <a:normAutofit/>
          </a:bodyPr>
          <a:lstStyle>
            <a:lvl1pPr>
              <a:defRPr lang="en-US" sz="52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vert="horz" lIns="91440" tIns="45720" rIns="91440" bIns="45720" rtlCol="0" anchor="b">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596128" y="0"/>
            <a:ext cx="6595872"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782E7A21-5BA8-4C4C-9705-3A1EA342AD8A}" type="datetime1">
              <a:rPr lang="en-US" smtClean="0"/>
              <a:t>4/15/2026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64722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2">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6DECC02-1725-49EE-C93B-A4C2C4049458}"/>
              </a:ext>
            </a:extLst>
          </p:cNvPr>
          <p:cNvSpPr/>
          <p:nvPr/>
        </p:nvSpPr>
        <p:spPr>
          <a:xfrm>
            <a:off x="0" y="1"/>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100000"/>
              </a:lnSpc>
              <a:spcBef>
                <a:spcPts val="0"/>
              </a:spcBef>
              <a:buNone/>
              <a:defRPr sz="40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9F406BC0-1562-42E5-89A2-925CA193C8A6}" type="datetime1">
              <a:rPr lang="en-US" smtClean="0"/>
              <a:t>4/15/2026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83162141"/>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507F376A-778D-45CF-8340-DB03B2DA6A3E}" type="datetime1">
              <a:rPr lang="en-US" smtClean="0"/>
              <a:t>4/15/2026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656417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dirty="0"/>
              <a:t>Click to edit Master title style</a:t>
            </a:r>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12775"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B9DFF5A-622E-43FE-9EE9-BAAB78AB2046}" type="datetime1">
              <a:rPr lang="en-US" smtClean="0"/>
              <a:t>4/15/2026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408346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09600" y="2387600"/>
            <a:ext cx="5157788"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172200" y="2387600"/>
            <a:ext cx="5183188"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F55C09E-FF30-4AA0-A227-171955622259}" type="datetime1">
              <a:rPr lang="en-US" smtClean="0"/>
              <a:t>4/15/2026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55397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97B279FF-407B-4B41-9E69-DE66ED04A328}" type="datetime1">
              <a:rPr lang="en-US" smtClean="0"/>
              <a:t>4/15/2026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627432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803E812-757D-4139-AF81-227C72D4B544}" type="datetime1">
              <a:rPr lang="en-US" smtClean="0"/>
              <a:t>4/15/2026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09203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07D6A7E1-C424-43A5-938A-12DEC0A1D59D}" type="datetime1">
              <a:rPr lang="en-US" smtClean="0"/>
              <a:t>4/15/2026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756160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063319" y="557784"/>
            <a:ext cx="6519080" cy="5779007"/>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807C4FC2-B89B-4919-A96B-662A3584681C}" type="datetime1">
              <a:rPr lang="en-US" smtClean="0"/>
              <a:t>4/15/2026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080632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10888473" cy="1133856"/>
          </a:xfrm>
        </p:spPr>
        <p:txBody>
          <a:bodyPr anchor="b">
            <a:normAutofit/>
          </a:bodyPr>
          <a:lstStyle>
            <a:lvl1pPr>
              <a:defRPr sz="60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C24BE51-D660-433D-AABA-154BE028E64E}"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72768281"/>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rm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279615"/>
          </a:xfrm>
        </p:spPr>
        <p:txBody>
          <a:bodyPr>
            <a:norm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B61F76E-6064-4431-B5C4-29A511725BCF}" type="datetime1">
              <a:rPr lang="en-US" smtClean="0"/>
              <a:t>4/15/2026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3972428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vert="horz" lIns="91440" tIns="45720" rIns="91440" bIns="45720" rtlCol="0" anchor="t">
            <a:normAutofit/>
          </a:bodyPr>
          <a:lstStyle>
            <a:lvl1pPr>
              <a:defRPr lang="en-US" sz="7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21208" y="4473553"/>
            <a:ext cx="6655522" cy="1545336"/>
          </a:xfrm>
        </p:spPr>
        <p:txBody>
          <a:bodyPr vert="horz" lIns="91440" tIns="45720" rIns="91440" bIns="45720" rtlCol="0" anchor="b">
            <a:normAutofit/>
          </a:bodyPr>
          <a:lstStyle>
            <a:lvl1pPr marL="0" indent="0">
              <a:buNone/>
              <a:defRPr lang="en-US" sz="2200"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CBE73BE-5F1F-40EF-8F67-E3F24D65884D}" type="datetime1">
              <a:rPr lang="en-US" smtClean="0"/>
              <a:t>4/15/2026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52602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vert="horz" lIns="91440" tIns="45720" rIns="91440" bIns="45720" rtlCol="0" anchor="b">
            <a:normAutofit/>
          </a:bodyPr>
          <a:lstStyle>
            <a:lvl1pPr>
              <a:defRPr lang="en-US" sz="72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8" y="4617138"/>
            <a:ext cx="7375466" cy="1014984"/>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C868EF1-668D-4AD0-8652-1F3B3622EDC2}" type="datetime1">
              <a:rPr lang="en-US" smtClean="0"/>
              <a:t>4/15/2026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69088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E95609F-9B5B-4E29-8DB1-457A85E01A27}" type="datetime1">
              <a:rPr lang="en-US" smtClean="0"/>
              <a:t>4/15/2026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52808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vert="horz" lIns="91440" tIns="45720" rIns="91440" bIns="45720" rtlCol="0" anchor="b">
            <a:normAutofit/>
          </a:bodyPr>
          <a:lstStyle>
            <a:lvl1pPr>
              <a:defRPr lang="en-US" sz="7400" dirty="0"/>
            </a:lvl1pPr>
          </a:lstStyle>
          <a:p>
            <a:pPr lvl="0"/>
            <a:r>
              <a:rPr lang="en-US" dirty="0"/>
              <a:t>Click to edit Master 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6A0DE37-B9D6-425C-B79B-6C6DFFBD0DA2}" type="datetime1">
              <a:rPr lang="en-US" smtClean="0"/>
              <a:t>4/15/2026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1919542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1045B0EE-4023-4E3C-8875-10AA631453CF}" type="datetime1">
              <a:rPr lang="en-US" smtClean="0"/>
              <a:t>4/15/2026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8602507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5EE9E671-1C83-40F7-9D33-FE8AAC7F721F}" type="datetime1">
              <a:rPr lang="en-US" smtClean="0"/>
              <a:t>4/15/2026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095513081"/>
      </p:ext>
    </p:extLst>
  </p:cSld>
  <p:clrMap bg1="lt1" tx1="dk1" bg2="lt2" tx2="dk2" accent1="accent1" accent2="accent2" accent3="accent3" accent4="accent4" accent5="accent5" accent6="accent6" hlink="hlink" folHlink="folHlink"/>
  <p:sldLayoutIdLst>
    <p:sldLayoutId id="2147483749" r:id="rId1"/>
    <p:sldLayoutId id="2147483748" r:id="rId2"/>
    <p:sldLayoutId id="2147483750"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 id="2147483739" r:id="rId41"/>
    <p:sldLayoutId id="2147483740" r:id="rId42"/>
    <p:sldLayoutId id="2147483741" r:id="rId43"/>
    <p:sldLayoutId id="2147483742" r:id="rId44"/>
    <p:sldLayoutId id="2147483743" r:id="rId45"/>
    <p:sldLayoutId id="2147483744" r:id="rId46"/>
    <p:sldLayoutId id="2147483745" r:id="rId47"/>
    <p:sldLayoutId id="2147483746" r:id="rId48"/>
    <p:sldLayoutId id="2147483747" r:id="rId49"/>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mailto:SocialCareComplaintsandInformation@lbbd.gov.uk"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C9CC4-6DFD-43DF-F0DB-F7B9E0DEF973}"/>
              </a:ext>
            </a:extLst>
          </p:cNvPr>
          <p:cNvSpPr>
            <a:spLocks noGrp="1"/>
          </p:cNvSpPr>
          <p:nvPr>
            <p:ph type="ctrTitle"/>
          </p:nvPr>
        </p:nvSpPr>
        <p:spPr>
          <a:xfrm>
            <a:off x="365760" y="5218032"/>
            <a:ext cx="11460480" cy="786384"/>
          </a:xfrm>
        </p:spPr>
        <p:txBody>
          <a:bodyPr anchor="b">
            <a:normAutofit/>
          </a:bodyPr>
          <a:lstStyle/>
          <a:p>
            <a:r>
              <a:rPr lang="en-GB" dirty="0"/>
              <a:t>Welcome to Your LBBD Children’s Guide</a:t>
            </a:r>
          </a:p>
        </p:txBody>
      </p:sp>
      <p:sp>
        <p:nvSpPr>
          <p:cNvPr id="3" name="Subtitle 2">
            <a:extLst>
              <a:ext uri="{FF2B5EF4-FFF2-40B4-BE49-F238E27FC236}">
                <a16:creationId xmlns:a16="http://schemas.microsoft.com/office/drawing/2014/main" id="{16229B20-2FC2-A3BF-9D0C-27C88C11C43A}"/>
              </a:ext>
            </a:extLst>
          </p:cNvPr>
          <p:cNvSpPr>
            <a:spLocks noGrp="1"/>
          </p:cNvSpPr>
          <p:nvPr>
            <p:ph type="subTitle" idx="1"/>
          </p:nvPr>
        </p:nvSpPr>
        <p:spPr>
          <a:xfrm>
            <a:off x="365760" y="5972629"/>
            <a:ext cx="11460480" cy="480373"/>
          </a:xfrm>
        </p:spPr>
        <p:txBody>
          <a:bodyPr>
            <a:normAutofit fontScale="55000" lnSpcReduction="20000"/>
          </a:bodyPr>
          <a:lstStyle/>
          <a:p>
            <a:r>
              <a:rPr lang="en-US" dirty="0"/>
              <a:t>Hello! This guide is just for you. It explains what our fostering service does, your rights, and how you can get help if you ever have worries or questions.</a:t>
            </a:r>
            <a:endParaRPr lang="en-GB" dirty="0"/>
          </a:p>
        </p:txBody>
      </p:sp>
      <p:sp>
        <p:nvSpPr>
          <p:cNvPr id="9" name="Picture Placeholder 8">
            <a:extLst>
              <a:ext uri="{FF2B5EF4-FFF2-40B4-BE49-F238E27FC236}">
                <a16:creationId xmlns:a16="http://schemas.microsoft.com/office/drawing/2014/main" id="{2F26A3FE-E17D-71DC-3BA1-E1EB2F90F0DB}"/>
              </a:ext>
            </a:extLst>
          </p:cNvPr>
          <p:cNvSpPr>
            <a:spLocks noGrp="1"/>
          </p:cNvSpPr>
          <p:nvPr>
            <p:ph type="pic" sz="quarter" idx="13"/>
          </p:nvPr>
        </p:nvSpPr>
        <p:spPr/>
        <p:txBody>
          <a:bodyPr/>
          <a:lstStyle/>
          <a:p>
            <a:endParaRPr lang="en-GB" dirty="0"/>
          </a:p>
        </p:txBody>
      </p:sp>
      <p:pic>
        <p:nvPicPr>
          <p:cNvPr id="1026" name="Picture 2" descr="Act 2004 ...">
            <a:extLst>
              <a:ext uri="{FF2B5EF4-FFF2-40B4-BE49-F238E27FC236}">
                <a16:creationId xmlns:a16="http://schemas.microsoft.com/office/drawing/2014/main" id="{00032A5D-91ED-B26C-C5B7-E8FF921BF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6311" y="1879037"/>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543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A9DCA-9C9F-4ECE-AF96-D678EFFED4C0}"/>
              </a:ext>
            </a:extLst>
          </p:cNvPr>
          <p:cNvSpPr>
            <a:spLocks noGrp="1"/>
          </p:cNvSpPr>
          <p:nvPr>
            <p:ph type="ctrTitle"/>
          </p:nvPr>
        </p:nvSpPr>
        <p:spPr>
          <a:xfrm>
            <a:off x="7091173" y="618277"/>
            <a:ext cx="4361688" cy="1367840"/>
          </a:xfrm>
        </p:spPr>
        <p:txBody>
          <a:bodyPr>
            <a:normAutofit/>
          </a:bodyPr>
          <a:lstStyle/>
          <a:p>
            <a:r>
              <a:rPr lang="en-GB" sz="4000"/>
              <a:t>What is a placement Plan?</a:t>
            </a:r>
          </a:p>
        </p:txBody>
      </p:sp>
      <p:sp>
        <p:nvSpPr>
          <p:cNvPr id="3" name="Subtitle 2">
            <a:extLst>
              <a:ext uri="{FF2B5EF4-FFF2-40B4-BE49-F238E27FC236}">
                <a16:creationId xmlns:a16="http://schemas.microsoft.com/office/drawing/2014/main" id="{95F32CC6-1699-4BFC-7341-27A3EEB2DDD3}"/>
              </a:ext>
            </a:extLst>
          </p:cNvPr>
          <p:cNvSpPr>
            <a:spLocks noGrp="1"/>
          </p:cNvSpPr>
          <p:nvPr>
            <p:ph type="subTitle" idx="1"/>
          </p:nvPr>
        </p:nvSpPr>
        <p:spPr>
          <a:xfrm>
            <a:off x="7168897" y="2212259"/>
            <a:ext cx="4206240" cy="3703662"/>
          </a:xfrm>
        </p:spPr>
        <p:txBody>
          <a:bodyPr>
            <a:normAutofit lnSpcReduction="10000"/>
          </a:bodyPr>
          <a:lstStyle/>
          <a:p>
            <a:r>
              <a:rPr lang="en-GB" dirty="0"/>
              <a:t>A placement plan is where we discuss what you can and can't do, who you can see and when, your health and wellbeing, your hobbies and what is important for your carer to know about you to keep you safe and well. You will have an input and decisions will be made to keep you safe and help you thrive.</a:t>
            </a:r>
          </a:p>
        </p:txBody>
      </p:sp>
      <p:sp>
        <p:nvSpPr>
          <p:cNvPr id="4" name="Picture Placeholder 3">
            <a:extLst>
              <a:ext uri="{FF2B5EF4-FFF2-40B4-BE49-F238E27FC236}">
                <a16:creationId xmlns:a16="http://schemas.microsoft.com/office/drawing/2014/main" id="{10FB0372-9038-4D73-562B-99E4B5AB0FEE}"/>
              </a:ext>
            </a:extLst>
          </p:cNvPr>
          <p:cNvSpPr>
            <a:spLocks noGrp="1"/>
          </p:cNvSpPr>
          <p:nvPr>
            <p:ph type="pic" sz="quarter" idx="13"/>
          </p:nvPr>
        </p:nvSpPr>
        <p:spPr/>
        <p:txBody>
          <a:bodyPr/>
          <a:lstStyle/>
          <a:p>
            <a:endParaRPr lang="en-GB"/>
          </a:p>
        </p:txBody>
      </p:sp>
      <p:pic>
        <p:nvPicPr>
          <p:cNvPr id="9218" name="Picture 2" descr="Technical Document Review Process ...">
            <a:extLst>
              <a:ext uri="{FF2B5EF4-FFF2-40B4-BE49-F238E27FC236}">
                <a16:creationId xmlns:a16="http://schemas.microsoft.com/office/drawing/2014/main" id="{DF6AC900-E343-6CAC-5C8A-AADD3D9D5E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912" y="248525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681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E7444-1715-6B91-945F-62DBD68F0EF0}"/>
              </a:ext>
            </a:extLst>
          </p:cNvPr>
          <p:cNvSpPr>
            <a:spLocks noGrp="1"/>
          </p:cNvSpPr>
          <p:nvPr>
            <p:ph type="title"/>
          </p:nvPr>
        </p:nvSpPr>
        <p:spPr>
          <a:xfrm>
            <a:off x="6858000" y="1161288"/>
            <a:ext cx="4663440" cy="1188622"/>
          </a:xfrm>
        </p:spPr>
        <p:txBody>
          <a:bodyPr/>
          <a:lstStyle/>
          <a:p>
            <a:r>
              <a:rPr lang="en-GB" dirty="0"/>
              <a:t>Your Rights</a:t>
            </a:r>
          </a:p>
        </p:txBody>
      </p:sp>
      <p:sp>
        <p:nvSpPr>
          <p:cNvPr id="3" name="Picture Placeholder 2">
            <a:extLst>
              <a:ext uri="{FF2B5EF4-FFF2-40B4-BE49-F238E27FC236}">
                <a16:creationId xmlns:a16="http://schemas.microsoft.com/office/drawing/2014/main" id="{597B7D5B-E88E-E204-7958-45C7F238AEEF}"/>
              </a:ext>
            </a:extLst>
          </p:cNvPr>
          <p:cNvSpPr>
            <a:spLocks noGrp="1"/>
          </p:cNvSpPr>
          <p:nvPr>
            <p:ph type="pic" sz="quarter" idx="14"/>
          </p:nvPr>
        </p:nvSpPr>
        <p:spPr/>
        <p:txBody>
          <a:bodyPr/>
          <a:lstStyle/>
          <a:p>
            <a:endParaRPr lang="en-GB"/>
          </a:p>
        </p:txBody>
      </p:sp>
      <p:sp>
        <p:nvSpPr>
          <p:cNvPr id="4" name="Content Placeholder 3">
            <a:extLst>
              <a:ext uri="{FF2B5EF4-FFF2-40B4-BE49-F238E27FC236}">
                <a16:creationId xmlns:a16="http://schemas.microsoft.com/office/drawing/2014/main" id="{6F7F91F8-CF7B-B0F2-373A-03B9327DF6ED}"/>
              </a:ext>
            </a:extLst>
          </p:cNvPr>
          <p:cNvSpPr>
            <a:spLocks noGrp="1"/>
          </p:cNvSpPr>
          <p:nvPr>
            <p:ph sz="quarter" idx="13"/>
          </p:nvPr>
        </p:nvSpPr>
        <p:spPr/>
        <p:txBody>
          <a:bodyPr>
            <a:normAutofit fontScale="70000" lnSpcReduction="20000"/>
          </a:bodyPr>
          <a:lstStyle/>
          <a:p>
            <a:pPr lvl="0"/>
            <a:r>
              <a:rPr lang="en-US" dirty="0"/>
              <a:t>🛡️ Be safe and protected from harm.</a:t>
            </a:r>
            <a:endParaRPr lang="en-GB" dirty="0"/>
          </a:p>
          <a:p>
            <a:pPr lvl="0"/>
            <a:r>
              <a:rPr lang="en-US" dirty="0"/>
              <a:t>🗣️ Be listened to and taken seriously.</a:t>
            </a:r>
            <a:endParaRPr lang="en-GB" dirty="0"/>
          </a:p>
          <a:p>
            <a:pPr lvl="0"/>
            <a:r>
              <a:rPr lang="en-US" dirty="0"/>
              <a:t>💛 Be treated with kindness, fairness, and respect.</a:t>
            </a:r>
            <a:endParaRPr lang="en-GB" dirty="0"/>
          </a:p>
          <a:p>
            <a:pPr lvl="0"/>
            <a:r>
              <a:rPr lang="en-US" dirty="0"/>
              <a:t>✍️ Have your own say in plans made about you.</a:t>
            </a:r>
            <a:endParaRPr lang="en-GB" dirty="0"/>
          </a:p>
          <a:p>
            <a:pPr lvl="0"/>
            <a:r>
              <a:rPr lang="en-US" dirty="0"/>
              <a:t>📘 Get information explained to you in a way you understand.</a:t>
            </a:r>
            <a:endParaRPr lang="en-GB" dirty="0"/>
          </a:p>
          <a:p>
            <a:pPr lvl="0"/>
            <a:r>
              <a:rPr lang="en-US" dirty="0"/>
              <a:t>🙋 You can ask your foster carer, social worker, or Independent Reviewing Officer (IRO) to help you understand more about your rights.</a:t>
            </a:r>
            <a:endParaRPr lang="en-GB" dirty="0"/>
          </a:p>
        </p:txBody>
      </p:sp>
      <p:pic>
        <p:nvPicPr>
          <p:cNvPr id="10242" name="Picture 2" descr="entitlements | Hertfordshire County Council">
            <a:extLst>
              <a:ext uri="{FF2B5EF4-FFF2-40B4-BE49-F238E27FC236}">
                <a16:creationId xmlns:a16="http://schemas.microsoft.com/office/drawing/2014/main" id="{A878398E-1E93-1D68-0DD8-11F131DD52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0336" y="2405062"/>
            <a:ext cx="2238375" cy="204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33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BEFE0-C703-8EE4-1F3D-BA1AED3806E1}"/>
              </a:ext>
            </a:extLst>
          </p:cNvPr>
          <p:cNvSpPr>
            <a:spLocks noGrp="1"/>
          </p:cNvSpPr>
          <p:nvPr>
            <p:ph type="title"/>
          </p:nvPr>
        </p:nvSpPr>
        <p:spPr/>
        <p:txBody>
          <a:bodyPr>
            <a:normAutofit fontScale="90000"/>
          </a:bodyPr>
          <a:lstStyle/>
          <a:p>
            <a:r>
              <a:rPr lang="en-GB" dirty="0"/>
              <a:t>Your Independent Reviewing Officer (IRO)</a:t>
            </a:r>
          </a:p>
        </p:txBody>
      </p:sp>
      <p:sp>
        <p:nvSpPr>
          <p:cNvPr id="3" name="Picture Placeholder 2">
            <a:extLst>
              <a:ext uri="{FF2B5EF4-FFF2-40B4-BE49-F238E27FC236}">
                <a16:creationId xmlns:a16="http://schemas.microsoft.com/office/drawing/2014/main" id="{B6984190-FE40-9BBA-855C-8BAD3DD0C2AD}"/>
              </a:ext>
            </a:extLst>
          </p:cNvPr>
          <p:cNvSpPr>
            <a:spLocks noGrp="1"/>
          </p:cNvSpPr>
          <p:nvPr>
            <p:ph type="pic" sz="quarter" idx="14"/>
          </p:nvPr>
        </p:nvSpPr>
        <p:spPr/>
        <p:txBody>
          <a:bodyPr/>
          <a:lstStyle/>
          <a:p>
            <a:endParaRPr lang="en-GB"/>
          </a:p>
        </p:txBody>
      </p:sp>
      <p:sp>
        <p:nvSpPr>
          <p:cNvPr id="4" name="Content Placeholder 3">
            <a:extLst>
              <a:ext uri="{FF2B5EF4-FFF2-40B4-BE49-F238E27FC236}">
                <a16:creationId xmlns:a16="http://schemas.microsoft.com/office/drawing/2014/main" id="{0BA7238B-2A99-7BBE-A6C5-978FAEB169DB}"/>
              </a:ext>
            </a:extLst>
          </p:cNvPr>
          <p:cNvSpPr>
            <a:spLocks noGrp="1"/>
          </p:cNvSpPr>
          <p:nvPr>
            <p:ph sz="quarter" idx="13"/>
          </p:nvPr>
        </p:nvSpPr>
        <p:spPr/>
        <p:txBody>
          <a:bodyPr>
            <a:normAutofit/>
          </a:bodyPr>
          <a:lstStyle/>
          <a:p>
            <a:pPr lvl="0"/>
            <a:r>
              <a:rPr lang="en-US" dirty="0"/>
              <a:t>📋 Your IRO makes sure your care plan is right for you and that your voice is heard in your review meetings.</a:t>
            </a:r>
            <a:endParaRPr lang="en-GB" dirty="0"/>
          </a:p>
          <a:p>
            <a:pPr lvl="0"/>
            <a:r>
              <a:rPr lang="en-US" dirty="0"/>
              <a:t>📞 You can contact your IRO directly — ask your social worker or carer for their phone number or email.</a:t>
            </a:r>
            <a:endParaRPr lang="en-GB" dirty="0"/>
          </a:p>
          <a:p>
            <a:endParaRPr lang="en-GB" dirty="0"/>
          </a:p>
        </p:txBody>
      </p:sp>
      <p:pic>
        <p:nvPicPr>
          <p:cNvPr id="11266" name="Picture 2" descr="Check if a phone call you've received ...">
            <a:extLst>
              <a:ext uri="{FF2B5EF4-FFF2-40B4-BE49-F238E27FC236}">
                <a16:creationId xmlns:a16="http://schemas.microsoft.com/office/drawing/2014/main" id="{64028DAF-3C75-5926-918C-4B84983B89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5293" y="2626289"/>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830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45F32-F773-02F7-DC91-B6F87AC1AD3E}"/>
              </a:ext>
            </a:extLst>
          </p:cNvPr>
          <p:cNvSpPr>
            <a:spLocks noGrp="1"/>
          </p:cNvSpPr>
          <p:nvPr>
            <p:ph type="title"/>
          </p:nvPr>
        </p:nvSpPr>
        <p:spPr/>
        <p:txBody>
          <a:bodyPr>
            <a:normAutofit fontScale="90000"/>
          </a:bodyPr>
          <a:lstStyle/>
          <a:p>
            <a:r>
              <a:rPr lang="en-GB" dirty="0"/>
              <a:t>Speaking Up – Getting An Advocate</a:t>
            </a:r>
          </a:p>
        </p:txBody>
      </p:sp>
      <p:sp>
        <p:nvSpPr>
          <p:cNvPr id="3" name="Picture Placeholder 2">
            <a:extLst>
              <a:ext uri="{FF2B5EF4-FFF2-40B4-BE49-F238E27FC236}">
                <a16:creationId xmlns:a16="http://schemas.microsoft.com/office/drawing/2014/main" id="{A48E8C55-DCFD-F6A9-129F-F3868ED7B555}"/>
              </a:ext>
            </a:extLst>
          </p:cNvPr>
          <p:cNvSpPr>
            <a:spLocks noGrp="1"/>
          </p:cNvSpPr>
          <p:nvPr>
            <p:ph type="pic" sz="quarter" idx="14"/>
          </p:nvPr>
        </p:nvSpPr>
        <p:spPr/>
        <p:txBody>
          <a:bodyPr/>
          <a:lstStyle/>
          <a:p>
            <a:endParaRPr lang="en-GB"/>
          </a:p>
        </p:txBody>
      </p:sp>
      <p:sp>
        <p:nvSpPr>
          <p:cNvPr id="4" name="Content Placeholder 3">
            <a:extLst>
              <a:ext uri="{FF2B5EF4-FFF2-40B4-BE49-F238E27FC236}">
                <a16:creationId xmlns:a16="http://schemas.microsoft.com/office/drawing/2014/main" id="{1A0CD157-19A0-596A-7AB1-0FFFC128C7A2}"/>
              </a:ext>
            </a:extLst>
          </p:cNvPr>
          <p:cNvSpPr>
            <a:spLocks noGrp="1"/>
          </p:cNvSpPr>
          <p:nvPr>
            <p:ph sz="quarter" idx="13"/>
          </p:nvPr>
        </p:nvSpPr>
        <p:spPr/>
        <p:txBody>
          <a:bodyPr>
            <a:normAutofit fontScale="85000" lnSpcReduction="20000"/>
          </a:bodyPr>
          <a:lstStyle/>
          <a:p>
            <a:pPr lvl="0"/>
            <a:r>
              <a:rPr lang="en-US" dirty="0"/>
              <a:t>🤗 An advocate is someone independent who helps you speak up if you find it hard to say what you feel or if you want extra support.</a:t>
            </a:r>
            <a:endParaRPr lang="en-GB" dirty="0"/>
          </a:p>
          <a:p>
            <a:pPr lvl="0"/>
            <a:r>
              <a:rPr lang="en-US" dirty="0"/>
              <a:t>📝 They can come with you to meetings, help you write letters, or just listen.</a:t>
            </a:r>
            <a:endParaRPr lang="en-GB" dirty="0"/>
          </a:p>
          <a:p>
            <a:pPr lvl="0"/>
            <a:r>
              <a:rPr lang="en-US" dirty="0"/>
              <a:t>📞 Ask your social worker or foster carer to help you get an advocate or contact your local LBBD advocacy service.</a:t>
            </a:r>
            <a:endParaRPr lang="en-GB" dirty="0"/>
          </a:p>
          <a:p>
            <a:endParaRPr lang="en-GB" dirty="0"/>
          </a:p>
        </p:txBody>
      </p:sp>
      <p:pic>
        <p:nvPicPr>
          <p:cNvPr id="12290" name="Picture 2" descr="Who is an Advocate On Record? - iPleaders">
            <a:extLst>
              <a:ext uri="{FF2B5EF4-FFF2-40B4-BE49-F238E27FC236}">
                <a16:creationId xmlns:a16="http://schemas.microsoft.com/office/drawing/2014/main" id="{1CD3B65B-8824-7B9D-70D1-F4EED0D109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961" y="245576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232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88B99-B852-5C5C-9FE9-7988381ED837}"/>
              </a:ext>
            </a:extLst>
          </p:cNvPr>
          <p:cNvSpPr>
            <a:spLocks noGrp="1"/>
          </p:cNvSpPr>
          <p:nvPr>
            <p:ph type="title"/>
          </p:nvPr>
        </p:nvSpPr>
        <p:spPr/>
        <p:txBody>
          <a:bodyPr>
            <a:normAutofit fontScale="90000"/>
          </a:bodyPr>
          <a:lstStyle/>
          <a:p>
            <a:r>
              <a:rPr lang="en-GB" dirty="0"/>
              <a:t>If You Have Concerns or Want to Complain</a:t>
            </a:r>
          </a:p>
        </p:txBody>
      </p:sp>
      <p:sp>
        <p:nvSpPr>
          <p:cNvPr id="3" name="Picture Placeholder 2">
            <a:extLst>
              <a:ext uri="{FF2B5EF4-FFF2-40B4-BE49-F238E27FC236}">
                <a16:creationId xmlns:a16="http://schemas.microsoft.com/office/drawing/2014/main" id="{705AAC4E-D6D8-AE53-C682-CFACE86A590C}"/>
              </a:ext>
            </a:extLst>
          </p:cNvPr>
          <p:cNvSpPr>
            <a:spLocks noGrp="1"/>
          </p:cNvSpPr>
          <p:nvPr>
            <p:ph type="pic" sz="quarter" idx="14"/>
          </p:nvPr>
        </p:nvSpPr>
        <p:spPr/>
        <p:txBody>
          <a:bodyPr/>
          <a:lstStyle/>
          <a:p>
            <a:endParaRPr lang="en-GB"/>
          </a:p>
        </p:txBody>
      </p:sp>
      <p:sp>
        <p:nvSpPr>
          <p:cNvPr id="4" name="Content Placeholder 3">
            <a:extLst>
              <a:ext uri="{FF2B5EF4-FFF2-40B4-BE49-F238E27FC236}">
                <a16:creationId xmlns:a16="http://schemas.microsoft.com/office/drawing/2014/main" id="{315D4B80-BA09-9106-5973-98D18C902DED}"/>
              </a:ext>
            </a:extLst>
          </p:cNvPr>
          <p:cNvSpPr>
            <a:spLocks noGrp="1"/>
          </p:cNvSpPr>
          <p:nvPr>
            <p:ph sz="quarter" idx="13"/>
          </p:nvPr>
        </p:nvSpPr>
        <p:spPr/>
        <p:txBody>
          <a:bodyPr>
            <a:normAutofit fontScale="77500" lnSpcReduction="20000"/>
          </a:bodyPr>
          <a:lstStyle/>
          <a:p>
            <a:pPr lvl="0"/>
            <a:r>
              <a:rPr lang="en-US" dirty="0"/>
              <a:t>If something is worrying you, or if you are unhappy about how you’re being treated, you can:</a:t>
            </a:r>
            <a:endParaRPr lang="en-GB" dirty="0"/>
          </a:p>
          <a:p>
            <a:pPr lvl="0"/>
            <a:r>
              <a:rPr lang="en-US" dirty="0"/>
              <a:t>👉 Talk to your foster carer or social worker.</a:t>
            </a:r>
            <a:endParaRPr lang="en-GB" dirty="0"/>
          </a:p>
          <a:p>
            <a:pPr lvl="0"/>
            <a:r>
              <a:rPr lang="en-US" dirty="0"/>
              <a:t>👉 Tell your IRO.</a:t>
            </a:r>
            <a:endParaRPr lang="en-GB" dirty="0"/>
          </a:p>
          <a:p>
            <a:pPr lvl="0"/>
            <a:r>
              <a:rPr lang="en-US" dirty="0"/>
              <a:t>👉 Speak to an advocate.</a:t>
            </a:r>
          </a:p>
          <a:p>
            <a:pPr lvl="0"/>
            <a:r>
              <a:rPr lang="en-US" dirty="0"/>
              <a:t>👉 </a:t>
            </a:r>
            <a:r>
              <a:rPr lang="en-GB" dirty="0"/>
              <a:t>Email </a:t>
            </a:r>
            <a:r>
              <a:rPr lang="en-GB" dirty="0">
                <a:hlinkClick r:id="rId2"/>
              </a:rPr>
              <a:t>SocialCareComplaintsandInformation@lbbd.gov.uk</a:t>
            </a:r>
            <a:r>
              <a:rPr lang="en-GB" dirty="0"/>
              <a:t> Telephone 02082272405 or 02082272111</a:t>
            </a:r>
            <a:endParaRPr lang="en-US" dirty="0"/>
          </a:p>
          <a:p>
            <a:endParaRPr lang="en-GB" dirty="0"/>
          </a:p>
        </p:txBody>
      </p:sp>
      <p:pic>
        <p:nvPicPr>
          <p:cNvPr id="13314" name="Picture 2" descr="Why It's Time For Brands To Get Real">
            <a:extLst>
              <a:ext uri="{FF2B5EF4-FFF2-40B4-BE49-F238E27FC236}">
                <a16:creationId xmlns:a16="http://schemas.microsoft.com/office/drawing/2014/main" id="{4B1CBBCE-E248-1894-74F0-A80348441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6566" y="2628900"/>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224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C0D45-9D51-C633-84BD-E3B98C63E09C}"/>
              </a:ext>
            </a:extLst>
          </p:cNvPr>
          <p:cNvSpPr>
            <a:spLocks noGrp="1"/>
          </p:cNvSpPr>
          <p:nvPr>
            <p:ph type="title"/>
          </p:nvPr>
        </p:nvSpPr>
        <p:spPr/>
        <p:txBody>
          <a:bodyPr/>
          <a:lstStyle/>
          <a:p>
            <a:r>
              <a:rPr lang="en-GB" dirty="0"/>
              <a:t>Remember</a:t>
            </a:r>
          </a:p>
        </p:txBody>
      </p:sp>
      <p:sp>
        <p:nvSpPr>
          <p:cNvPr id="3" name="Picture Placeholder 2">
            <a:extLst>
              <a:ext uri="{FF2B5EF4-FFF2-40B4-BE49-F238E27FC236}">
                <a16:creationId xmlns:a16="http://schemas.microsoft.com/office/drawing/2014/main" id="{F06AB98D-5E09-E327-3DEB-A00EB75223CF}"/>
              </a:ext>
            </a:extLst>
          </p:cNvPr>
          <p:cNvSpPr>
            <a:spLocks noGrp="1"/>
          </p:cNvSpPr>
          <p:nvPr>
            <p:ph type="pic" sz="quarter" idx="14"/>
          </p:nvPr>
        </p:nvSpPr>
        <p:spPr/>
        <p:txBody>
          <a:bodyPr/>
          <a:lstStyle/>
          <a:p>
            <a:endParaRPr lang="en-GB"/>
          </a:p>
        </p:txBody>
      </p:sp>
      <p:sp>
        <p:nvSpPr>
          <p:cNvPr id="4" name="Content Placeholder 3">
            <a:extLst>
              <a:ext uri="{FF2B5EF4-FFF2-40B4-BE49-F238E27FC236}">
                <a16:creationId xmlns:a16="http://schemas.microsoft.com/office/drawing/2014/main" id="{BFE5139A-CEBF-F7CB-6F37-A4C177326195}"/>
              </a:ext>
            </a:extLst>
          </p:cNvPr>
          <p:cNvSpPr>
            <a:spLocks noGrp="1"/>
          </p:cNvSpPr>
          <p:nvPr>
            <p:ph sz="quarter" idx="13"/>
          </p:nvPr>
        </p:nvSpPr>
        <p:spPr/>
        <p:txBody>
          <a:bodyPr>
            <a:normAutofit lnSpcReduction="10000"/>
          </a:bodyPr>
          <a:lstStyle/>
          <a:p>
            <a:pPr lvl="0"/>
            <a:r>
              <a:rPr lang="en-US" dirty="0"/>
              <a:t>🌟 You are important.</a:t>
            </a:r>
            <a:endParaRPr lang="en-GB" dirty="0"/>
          </a:p>
          <a:p>
            <a:pPr lvl="0"/>
            <a:r>
              <a:rPr lang="en-US" dirty="0"/>
              <a:t>🗣️ Your voice matters.</a:t>
            </a:r>
            <a:endParaRPr lang="en-GB" dirty="0"/>
          </a:p>
          <a:p>
            <a:pPr lvl="0"/>
            <a:r>
              <a:rPr lang="en-US" dirty="0"/>
              <a:t>💖 You have the right to be safe, happy, and cared for.</a:t>
            </a:r>
            <a:endParaRPr lang="en-GB" dirty="0"/>
          </a:p>
          <a:p>
            <a:pPr lvl="0"/>
            <a:r>
              <a:rPr lang="en-US" dirty="0"/>
              <a:t>🙌 If you are ever unsure who to talk to, start with your foster carer or social worker—they are here to help you.</a:t>
            </a:r>
            <a:endParaRPr lang="en-GB" dirty="0"/>
          </a:p>
          <a:p>
            <a:endParaRPr lang="en-GB" dirty="0"/>
          </a:p>
        </p:txBody>
      </p:sp>
      <p:pic>
        <p:nvPicPr>
          <p:cNvPr id="14338" name="Picture 2" descr="Your Voice Matters -inclusivity Poster ...">
            <a:extLst>
              <a:ext uri="{FF2B5EF4-FFF2-40B4-BE49-F238E27FC236}">
                <a16:creationId xmlns:a16="http://schemas.microsoft.com/office/drawing/2014/main" id="{118C35E9-BD5E-A603-6170-B07D1317A0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8447" y="2214562"/>
            <a:ext cx="1876425"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2503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35813-C197-A987-C7A1-27DDF61B7AAD}"/>
              </a:ext>
            </a:extLst>
          </p:cNvPr>
          <p:cNvSpPr>
            <a:spLocks noGrp="1"/>
          </p:cNvSpPr>
          <p:nvPr>
            <p:ph type="title"/>
          </p:nvPr>
        </p:nvSpPr>
        <p:spPr/>
        <p:txBody>
          <a:bodyPr/>
          <a:lstStyle/>
          <a:p>
            <a:pPr algn="ctr"/>
            <a:r>
              <a:rPr lang="en-GB" dirty="0"/>
              <a:t>This is YOUR Guide</a:t>
            </a:r>
          </a:p>
        </p:txBody>
      </p:sp>
      <p:sp>
        <p:nvSpPr>
          <p:cNvPr id="3" name="Picture Placeholder 2">
            <a:extLst>
              <a:ext uri="{FF2B5EF4-FFF2-40B4-BE49-F238E27FC236}">
                <a16:creationId xmlns:a16="http://schemas.microsoft.com/office/drawing/2014/main" id="{F2E4460B-94F9-17CB-F617-A011FE7DF62A}"/>
              </a:ext>
            </a:extLst>
          </p:cNvPr>
          <p:cNvSpPr>
            <a:spLocks noGrp="1"/>
          </p:cNvSpPr>
          <p:nvPr>
            <p:ph type="pic" sz="quarter" idx="14"/>
          </p:nvPr>
        </p:nvSpPr>
        <p:spPr/>
        <p:txBody>
          <a:bodyPr/>
          <a:lstStyle/>
          <a:p>
            <a:endParaRPr lang="en-GB"/>
          </a:p>
        </p:txBody>
      </p:sp>
      <p:sp>
        <p:nvSpPr>
          <p:cNvPr id="4" name="Content Placeholder 3">
            <a:extLst>
              <a:ext uri="{FF2B5EF4-FFF2-40B4-BE49-F238E27FC236}">
                <a16:creationId xmlns:a16="http://schemas.microsoft.com/office/drawing/2014/main" id="{E5AD5474-DDD0-8F4C-B814-5D48846E1474}"/>
              </a:ext>
            </a:extLst>
          </p:cNvPr>
          <p:cNvSpPr>
            <a:spLocks noGrp="1"/>
          </p:cNvSpPr>
          <p:nvPr>
            <p:ph sz="quarter" idx="13"/>
          </p:nvPr>
        </p:nvSpPr>
        <p:spPr/>
        <p:txBody>
          <a:bodyPr/>
          <a:lstStyle/>
          <a:p>
            <a:pPr marL="0" indent="0" algn="ctr">
              <a:buNone/>
            </a:pPr>
            <a:endParaRPr lang="en-GB" dirty="0"/>
          </a:p>
          <a:p>
            <a:pPr marL="0" indent="0" algn="ctr">
              <a:buNone/>
            </a:pPr>
            <a:endParaRPr lang="en-GB" dirty="0"/>
          </a:p>
          <a:p>
            <a:pPr marL="0" indent="0" algn="ctr">
              <a:buNone/>
            </a:pPr>
            <a:r>
              <a:rPr lang="en-GB" dirty="0"/>
              <a:t>Keep it safe and don’t be afraid to ask questions or ask for help whenever you need it.</a:t>
            </a:r>
          </a:p>
        </p:txBody>
      </p:sp>
    </p:spTree>
    <p:extLst>
      <p:ext uri="{BB962C8B-B14F-4D97-AF65-F5344CB8AC3E}">
        <p14:creationId xmlns:p14="http://schemas.microsoft.com/office/powerpoint/2010/main" val="3650253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38BF6-4A17-479C-A88E-4D01CE535C9B}"/>
              </a:ext>
            </a:extLst>
          </p:cNvPr>
          <p:cNvSpPr>
            <a:spLocks noGrp="1"/>
          </p:cNvSpPr>
          <p:nvPr>
            <p:ph type="ctrTitle"/>
          </p:nvPr>
        </p:nvSpPr>
        <p:spPr>
          <a:xfrm>
            <a:off x="7168896" y="1129554"/>
            <a:ext cx="4361688" cy="1279349"/>
          </a:xfrm>
        </p:spPr>
        <p:txBody>
          <a:bodyPr/>
          <a:lstStyle/>
          <a:p>
            <a:r>
              <a:rPr lang="en-GB" dirty="0"/>
              <a:t>Hello</a:t>
            </a:r>
          </a:p>
        </p:txBody>
      </p:sp>
      <p:sp>
        <p:nvSpPr>
          <p:cNvPr id="3" name="Subtitle 2">
            <a:extLst>
              <a:ext uri="{FF2B5EF4-FFF2-40B4-BE49-F238E27FC236}">
                <a16:creationId xmlns:a16="http://schemas.microsoft.com/office/drawing/2014/main" id="{6974717F-FA89-ECFF-FB06-93A6BDD5AA2E}"/>
              </a:ext>
            </a:extLst>
          </p:cNvPr>
          <p:cNvSpPr>
            <a:spLocks noGrp="1"/>
          </p:cNvSpPr>
          <p:nvPr>
            <p:ph type="subTitle" idx="1"/>
          </p:nvPr>
        </p:nvSpPr>
        <p:spPr>
          <a:xfrm>
            <a:off x="7168897" y="3116827"/>
            <a:ext cx="4206240" cy="2799094"/>
          </a:xfrm>
        </p:spPr>
        <p:txBody>
          <a:bodyPr>
            <a:normAutofit fontScale="70000" lnSpcReduction="20000"/>
          </a:bodyPr>
          <a:lstStyle/>
          <a:p>
            <a:r>
              <a:rPr lang="en-GB" dirty="0"/>
              <a:t>This booklet is yours to keep and will explain what happens when you live with a foster family.</a:t>
            </a:r>
          </a:p>
          <a:p>
            <a:r>
              <a:rPr lang="en-GB" dirty="0"/>
              <a:t>The next page explains who the different people are.</a:t>
            </a:r>
          </a:p>
          <a:p>
            <a:r>
              <a:rPr lang="en-GB" dirty="0"/>
              <a:t>Write down their names and phone numbers in the boxes.</a:t>
            </a:r>
          </a:p>
          <a:p>
            <a:r>
              <a:rPr lang="en-GB" dirty="0"/>
              <a:t>This Booklet Belongs To:</a:t>
            </a:r>
          </a:p>
          <a:p>
            <a:endParaRPr lang="en-GB" dirty="0"/>
          </a:p>
          <a:p>
            <a:r>
              <a:rPr lang="en-GB" dirty="0"/>
              <a:t>------------------------------------------------------------</a:t>
            </a:r>
          </a:p>
          <a:p>
            <a:endParaRPr lang="en-GB" dirty="0"/>
          </a:p>
        </p:txBody>
      </p:sp>
      <p:sp>
        <p:nvSpPr>
          <p:cNvPr id="10" name="Picture Placeholder 9">
            <a:extLst>
              <a:ext uri="{FF2B5EF4-FFF2-40B4-BE49-F238E27FC236}">
                <a16:creationId xmlns:a16="http://schemas.microsoft.com/office/drawing/2014/main" id="{70A75952-589B-424C-C046-1A092C9855C9}"/>
              </a:ext>
            </a:extLst>
          </p:cNvPr>
          <p:cNvSpPr>
            <a:spLocks noGrp="1"/>
          </p:cNvSpPr>
          <p:nvPr>
            <p:ph type="pic" sz="quarter" idx="13"/>
          </p:nvPr>
        </p:nvSpPr>
        <p:spPr/>
        <p:txBody>
          <a:bodyPr/>
          <a:lstStyle/>
          <a:p>
            <a:endParaRPr lang="en-GB"/>
          </a:p>
        </p:txBody>
      </p:sp>
      <p:pic>
        <p:nvPicPr>
          <p:cNvPr id="2050" name="Picture 2" descr="What Are Foster Parents Not Allowed To Do?">
            <a:extLst>
              <a:ext uri="{FF2B5EF4-FFF2-40B4-BE49-F238E27FC236}">
                <a16:creationId xmlns:a16="http://schemas.microsoft.com/office/drawing/2014/main" id="{542AE676-1E24-9929-8C84-34FE439F7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7997" y="2533650"/>
            <a:ext cx="2562225"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533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9BD08-3A9F-E5B2-CE47-9985A6113A10}"/>
              </a:ext>
            </a:extLst>
          </p:cNvPr>
          <p:cNvSpPr>
            <a:spLocks noGrp="1"/>
          </p:cNvSpPr>
          <p:nvPr>
            <p:ph type="ctrTitle"/>
          </p:nvPr>
        </p:nvSpPr>
        <p:spPr>
          <a:xfrm>
            <a:off x="7168896" y="1129554"/>
            <a:ext cx="4361688" cy="2370730"/>
          </a:xfrm>
        </p:spPr>
        <p:txBody>
          <a:bodyPr>
            <a:noAutofit/>
          </a:bodyPr>
          <a:lstStyle/>
          <a:p>
            <a:r>
              <a:rPr lang="en-GB" sz="3200" dirty="0"/>
              <a:t>My Foster Carer Is:</a:t>
            </a:r>
            <a:br>
              <a:rPr lang="en-GB" sz="3200" dirty="0"/>
            </a:br>
            <a:br>
              <a:rPr lang="en-GB" sz="3200" dirty="0"/>
            </a:br>
            <a:r>
              <a:rPr lang="en-GB" sz="3200" dirty="0"/>
              <a:t>Name:</a:t>
            </a:r>
            <a:br>
              <a:rPr lang="en-GB" sz="3200" dirty="0"/>
            </a:br>
            <a:r>
              <a:rPr lang="en-GB" sz="3200" b="0" dirty="0"/>
              <a:t>---------------------------</a:t>
            </a:r>
            <a:br>
              <a:rPr lang="en-GB" sz="3200" dirty="0"/>
            </a:br>
            <a:br>
              <a:rPr lang="en-GB" sz="3200" dirty="0"/>
            </a:br>
            <a:r>
              <a:rPr lang="en-GB" sz="3200" dirty="0"/>
              <a:t>Telephone:</a:t>
            </a:r>
            <a:br>
              <a:rPr lang="en-GB" sz="3200" dirty="0"/>
            </a:br>
            <a:r>
              <a:rPr lang="en-GB" sz="3200" b="0" dirty="0"/>
              <a:t>---------------------------</a:t>
            </a:r>
          </a:p>
        </p:txBody>
      </p:sp>
      <p:sp>
        <p:nvSpPr>
          <p:cNvPr id="3" name="Subtitle 2">
            <a:extLst>
              <a:ext uri="{FF2B5EF4-FFF2-40B4-BE49-F238E27FC236}">
                <a16:creationId xmlns:a16="http://schemas.microsoft.com/office/drawing/2014/main" id="{994BB21F-28B1-3753-B377-488544560792}"/>
              </a:ext>
            </a:extLst>
          </p:cNvPr>
          <p:cNvSpPr>
            <a:spLocks noGrp="1"/>
          </p:cNvSpPr>
          <p:nvPr>
            <p:ph type="subTitle" idx="1"/>
          </p:nvPr>
        </p:nvSpPr>
        <p:spPr>
          <a:xfrm>
            <a:off x="7168897" y="3878827"/>
            <a:ext cx="4206240" cy="2037094"/>
          </a:xfrm>
        </p:spPr>
        <p:txBody>
          <a:bodyPr>
            <a:normAutofit fontScale="70000" lnSpcReduction="20000"/>
          </a:bodyPr>
          <a:lstStyle/>
          <a:p>
            <a:pPr algn="just"/>
            <a:r>
              <a:rPr lang="en-GB" dirty="0"/>
              <a:t>It is their job to look after me and speak up for me. Foster Carers are special adults who have been chosen to look after children who can’t live at home with their family. Some Foster Carers live on their own and others live in large families with other children in care. Some Foster Carers will have their own children as well.</a:t>
            </a:r>
          </a:p>
        </p:txBody>
      </p:sp>
      <p:sp>
        <p:nvSpPr>
          <p:cNvPr id="4" name="Picture Placeholder 3">
            <a:extLst>
              <a:ext uri="{FF2B5EF4-FFF2-40B4-BE49-F238E27FC236}">
                <a16:creationId xmlns:a16="http://schemas.microsoft.com/office/drawing/2014/main" id="{3DD08A3B-B856-3A17-65AD-0AECFF002698}"/>
              </a:ext>
            </a:extLst>
          </p:cNvPr>
          <p:cNvSpPr>
            <a:spLocks noGrp="1"/>
          </p:cNvSpPr>
          <p:nvPr>
            <p:ph type="pic" sz="quarter" idx="13"/>
          </p:nvPr>
        </p:nvSpPr>
        <p:spPr/>
        <p:txBody>
          <a:bodyPr/>
          <a:lstStyle/>
          <a:p>
            <a:endParaRPr lang="en-GB"/>
          </a:p>
        </p:txBody>
      </p:sp>
      <p:pic>
        <p:nvPicPr>
          <p:cNvPr id="3074" name="Picture 2" descr="Celebrating families for National ...">
            <a:extLst>
              <a:ext uri="{FF2B5EF4-FFF2-40B4-BE49-F238E27FC236}">
                <a16:creationId xmlns:a16="http://schemas.microsoft.com/office/drawing/2014/main" id="{D719C7B6-89C9-8EC5-A5A5-D30592FA5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5140" y="2714471"/>
            <a:ext cx="2914650" cy="157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998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933D-50C7-04A1-8BA9-E8B845E12073}"/>
              </a:ext>
            </a:extLst>
          </p:cNvPr>
          <p:cNvSpPr>
            <a:spLocks noGrp="1"/>
          </p:cNvSpPr>
          <p:nvPr>
            <p:ph type="ctrTitle"/>
          </p:nvPr>
        </p:nvSpPr>
        <p:spPr/>
        <p:txBody>
          <a:bodyPr>
            <a:normAutofit fontScale="90000"/>
          </a:bodyPr>
          <a:lstStyle/>
          <a:p>
            <a:r>
              <a:rPr lang="en-GB" sz="3200" dirty="0"/>
              <a:t>My Social Worker Is:</a:t>
            </a:r>
            <a:br>
              <a:rPr lang="en-GB" sz="3200" dirty="0"/>
            </a:br>
            <a:br>
              <a:rPr lang="en-GB" sz="3200" dirty="0"/>
            </a:br>
            <a:r>
              <a:rPr lang="en-GB" sz="3200" dirty="0"/>
              <a:t>Name:</a:t>
            </a:r>
            <a:br>
              <a:rPr lang="en-GB" sz="3200" dirty="0"/>
            </a:br>
            <a:r>
              <a:rPr lang="en-GB" sz="3200" b="0" dirty="0"/>
              <a:t>----------------------------</a:t>
            </a:r>
            <a:br>
              <a:rPr lang="en-GB" sz="3200" dirty="0"/>
            </a:br>
            <a:br>
              <a:rPr lang="en-GB" sz="3200" dirty="0"/>
            </a:br>
            <a:r>
              <a:rPr lang="en-GB" sz="3200" dirty="0"/>
              <a:t>Telephone:</a:t>
            </a:r>
            <a:br>
              <a:rPr lang="en-GB" sz="3200" dirty="0"/>
            </a:br>
            <a:r>
              <a:rPr lang="en-GB" sz="3200" b="0" dirty="0"/>
              <a:t>----------------------------</a:t>
            </a:r>
            <a:br>
              <a:rPr lang="en-GB" sz="3200" dirty="0"/>
            </a:br>
            <a:br>
              <a:rPr lang="en-GB" sz="3200" dirty="0"/>
            </a:br>
            <a:endParaRPr lang="en-GB" sz="3200" dirty="0"/>
          </a:p>
        </p:txBody>
      </p:sp>
      <p:sp>
        <p:nvSpPr>
          <p:cNvPr id="3" name="Subtitle 2">
            <a:extLst>
              <a:ext uri="{FF2B5EF4-FFF2-40B4-BE49-F238E27FC236}">
                <a16:creationId xmlns:a16="http://schemas.microsoft.com/office/drawing/2014/main" id="{E51AD3A9-D5EA-E16C-D487-3FF8250EC8FB}"/>
              </a:ext>
            </a:extLst>
          </p:cNvPr>
          <p:cNvSpPr>
            <a:spLocks noGrp="1"/>
          </p:cNvSpPr>
          <p:nvPr>
            <p:ph type="subTitle" idx="1"/>
          </p:nvPr>
        </p:nvSpPr>
        <p:spPr/>
        <p:txBody>
          <a:bodyPr>
            <a:normAutofit fontScale="77500" lnSpcReduction="20000"/>
          </a:bodyPr>
          <a:lstStyle/>
          <a:p>
            <a:r>
              <a:rPr lang="en-GB" dirty="0"/>
              <a:t>It is their job to visit me, make sure I am well looked after, talk to me about the plans for me, listen to me, arrange contact with my family and help with other things.</a:t>
            </a:r>
          </a:p>
        </p:txBody>
      </p:sp>
      <p:sp>
        <p:nvSpPr>
          <p:cNvPr id="4" name="Picture Placeholder 3">
            <a:extLst>
              <a:ext uri="{FF2B5EF4-FFF2-40B4-BE49-F238E27FC236}">
                <a16:creationId xmlns:a16="http://schemas.microsoft.com/office/drawing/2014/main" id="{3BA3B5E1-4AE3-60C9-0A93-2928111EC492}"/>
              </a:ext>
            </a:extLst>
          </p:cNvPr>
          <p:cNvSpPr>
            <a:spLocks noGrp="1"/>
          </p:cNvSpPr>
          <p:nvPr>
            <p:ph type="pic" sz="quarter" idx="13"/>
          </p:nvPr>
        </p:nvSpPr>
        <p:spPr/>
        <p:txBody>
          <a:bodyPr/>
          <a:lstStyle/>
          <a:p>
            <a:endParaRPr lang="en-GB"/>
          </a:p>
        </p:txBody>
      </p:sp>
      <p:pic>
        <p:nvPicPr>
          <p:cNvPr id="4098" name="Picture 2" descr="How to Become a Child Welfare Social Worker">
            <a:extLst>
              <a:ext uri="{FF2B5EF4-FFF2-40B4-BE49-F238E27FC236}">
                <a16:creationId xmlns:a16="http://schemas.microsoft.com/office/drawing/2014/main" id="{4D60CBF0-20D7-9A35-B24D-06B25D618A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1436" y="2557462"/>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722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EA802-F38C-CF4E-2159-A13FF7E6F238}"/>
              </a:ext>
            </a:extLst>
          </p:cNvPr>
          <p:cNvSpPr>
            <a:spLocks noGrp="1"/>
          </p:cNvSpPr>
          <p:nvPr>
            <p:ph type="ctrTitle"/>
          </p:nvPr>
        </p:nvSpPr>
        <p:spPr/>
        <p:txBody>
          <a:bodyPr>
            <a:normAutofit fontScale="90000"/>
          </a:bodyPr>
          <a:lstStyle/>
          <a:p>
            <a:r>
              <a:rPr lang="en-GB" sz="3200" dirty="0"/>
              <a:t>My Supervising Social Worker Is:</a:t>
            </a:r>
            <a:br>
              <a:rPr lang="en-GB" sz="3200" dirty="0"/>
            </a:br>
            <a:br>
              <a:rPr lang="en-GB" sz="3200" dirty="0"/>
            </a:br>
            <a:r>
              <a:rPr lang="en-GB" sz="3200" dirty="0"/>
              <a:t>Name:</a:t>
            </a:r>
            <a:br>
              <a:rPr lang="en-GB" sz="3200" dirty="0"/>
            </a:br>
            <a:r>
              <a:rPr lang="en-GB" sz="3200" b="0" dirty="0"/>
              <a:t>------------------------------</a:t>
            </a:r>
            <a:br>
              <a:rPr lang="en-GB" sz="3200" dirty="0"/>
            </a:br>
            <a:br>
              <a:rPr lang="en-GB" sz="3200" dirty="0"/>
            </a:br>
            <a:r>
              <a:rPr lang="en-GB" sz="3200" dirty="0"/>
              <a:t>Telephone:</a:t>
            </a:r>
            <a:br>
              <a:rPr lang="en-GB" sz="3200" dirty="0"/>
            </a:br>
            <a:r>
              <a:rPr lang="en-GB" sz="3200" b="0" dirty="0"/>
              <a:t>------------------------------</a:t>
            </a:r>
          </a:p>
        </p:txBody>
      </p:sp>
      <p:sp>
        <p:nvSpPr>
          <p:cNvPr id="3" name="Subtitle 2">
            <a:extLst>
              <a:ext uri="{FF2B5EF4-FFF2-40B4-BE49-F238E27FC236}">
                <a16:creationId xmlns:a16="http://schemas.microsoft.com/office/drawing/2014/main" id="{26EB3170-211F-EFE9-89F4-A397394EDEDA}"/>
              </a:ext>
            </a:extLst>
          </p:cNvPr>
          <p:cNvSpPr>
            <a:spLocks noGrp="1"/>
          </p:cNvSpPr>
          <p:nvPr>
            <p:ph type="subTitle" idx="1"/>
          </p:nvPr>
        </p:nvSpPr>
        <p:spPr/>
        <p:txBody>
          <a:bodyPr>
            <a:normAutofit fontScale="77500" lnSpcReduction="20000"/>
          </a:bodyPr>
          <a:lstStyle/>
          <a:p>
            <a:pPr algn="just"/>
            <a:r>
              <a:rPr lang="en-GB" dirty="0"/>
              <a:t>It is their job to support my Foster Carers and make sure they are looking after me well. When they visit, they will also want to talk with me to see how I am getting on.</a:t>
            </a:r>
          </a:p>
        </p:txBody>
      </p:sp>
      <p:sp>
        <p:nvSpPr>
          <p:cNvPr id="4" name="Picture Placeholder 3">
            <a:extLst>
              <a:ext uri="{FF2B5EF4-FFF2-40B4-BE49-F238E27FC236}">
                <a16:creationId xmlns:a16="http://schemas.microsoft.com/office/drawing/2014/main" id="{C42ABA66-9BC8-9309-1F83-80A0EAA57588}"/>
              </a:ext>
            </a:extLst>
          </p:cNvPr>
          <p:cNvSpPr>
            <a:spLocks noGrp="1"/>
          </p:cNvSpPr>
          <p:nvPr>
            <p:ph type="pic" sz="quarter" idx="13"/>
          </p:nvPr>
        </p:nvSpPr>
        <p:spPr/>
        <p:txBody>
          <a:bodyPr/>
          <a:lstStyle/>
          <a:p>
            <a:endParaRPr lang="en-GB"/>
          </a:p>
        </p:txBody>
      </p:sp>
      <p:pic>
        <p:nvPicPr>
          <p:cNvPr id="5122" name="Picture 2" descr="Essential Guide to Becoming a Social Worker">
            <a:extLst>
              <a:ext uri="{FF2B5EF4-FFF2-40B4-BE49-F238E27FC236}">
                <a16:creationId xmlns:a16="http://schemas.microsoft.com/office/drawing/2014/main" id="{A4F24AC6-88CC-7565-BA25-039E92331C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2787" y="2675450"/>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97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1F973-3603-A5FA-CD7B-DC49C354D4A2}"/>
              </a:ext>
            </a:extLst>
          </p:cNvPr>
          <p:cNvSpPr>
            <a:spLocks noGrp="1"/>
          </p:cNvSpPr>
          <p:nvPr>
            <p:ph type="ctrTitle"/>
          </p:nvPr>
        </p:nvSpPr>
        <p:spPr/>
        <p:txBody>
          <a:bodyPr>
            <a:normAutofit fontScale="90000"/>
          </a:bodyPr>
          <a:lstStyle/>
          <a:p>
            <a:r>
              <a:rPr lang="en-GB" sz="3200" dirty="0"/>
              <a:t>My Independent Reviewing Officer (IRO) is:</a:t>
            </a:r>
            <a:br>
              <a:rPr lang="en-GB" sz="3200" dirty="0"/>
            </a:br>
            <a:br>
              <a:rPr lang="en-GB" sz="3200" dirty="0"/>
            </a:br>
            <a:r>
              <a:rPr lang="en-GB" sz="3200" dirty="0"/>
              <a:t>Name:</a:t>
            </a:r>
            <a:br>
              <a:rPr lang="en-GB" sz="3200" dirty="0"/>
            </a:br>
            <a:r>
              <a:rPr lang="en-GB" sz="3200" b="0" dirty="0"/>
              <a:t>------------------------------</a:t>
            </a:r>
            <a:br>
              <a:rPr lang="en-GB" sz="3200" b="0" dirty="0"/>
            </a:br>
            <a:br>
              <a:rPr lang="en-GB" sz="3200" dirty="0"/>
            </a:br>
            <a:r>
              <a:rPr lang="en-GB" sz="3200" dirty="0"/>
              <a:t>Telephone:</a:t>
            </a:r>
            <a:br>
              <a:rPr lang="en-GB" sz="3200" dirty="0"/>
            </a:br>
            <a:r>
              <a:rPr lang="en-GB" sz="3200" b="0" dirty="0"/>
              <a:t>------------------------------</a:t>
            </a:r>
          </a:p>
        </p:txBody>
      </p:sp>
      <p:sp>
        <p:nvSpPr>
          <p:cNvPr id="3" name="Subtitle 2">
            <a:extLst>
              <a:ext uri="{FF2B5EF4-FFF2-40B4-BE49-F238E27FC236}">
                <a16:creationId xmlns:a16="http://schemas.microsoft.com/office/drawing/2014/main" id="{70789276-8215-61B8-BA90-B8075BB1C7D2}"/>
              </a:ext>
            </a:extLst>
          </p:cNvPr>
          <p:cNvSpPr>
            <a:spLocks noGrp="1"/>
          </p:cNvSpPr>
          <p:nvPr>
            <p:ph type="subTitle" idx="1"/>
          </p:nvPr>
        </p:nvSpPr>
        <p:spPr/>
        <p:txBody>
          <a:bodyPr>
            <a:normAutofit fontScale="70000" lnSpcReduction="20000"/>
          </a:bodyPr>
          <a:lstStyle/>
          <a:p>
            <a:pPr algn="just"/>
            <a:r>
              <a:rPr lang="en-GB" dirty="0"/>
              <a:t>It is their job to oversee my Review, to check that I am well looked after. They will also want to know how I am feeling and will make sure that everyone knows my views.</a:t>
            </a:r>
          </a:p>
        </p:txBody>
      </p:sp>
      <p:sp>
        <p:nvSpPr>
          <p:cNvPr id="4" name="Picture Placeholder 3">
            <a:extLst>
              <a:ext uri="{FF2B5EF4-FFF2-40B4-BE49-F238E27FC236}">
                <a16:creationId xmlns:a16="http://schemas.microsoft.com/office/drawing/2014/main" id="{61ECCEFF-CF28-5A2D-3D24-EBD4D57280AE}"/>
              </a:ext>
            </a:extLst>
          </p:cNvPr>
          <p:cNvSpPr>
            <a:spLocks noGrp="1"/>
          </p:cNvSpPr>
          <p:nvPr>
            <p:ph type="pic" sz="quarter" idx="13"/>
          </p:nvPr>
        </p:nvSpPr>
        <p:spPr/>
        <p:txBody>
          <a:bodyPr/>
          <a:lstStyle/>
          <a:p>
            <a:endParaRPr lang="en-GB"/>
          </a:p>
        </p:txBody>
      </p:sp>
      <p:pic>
        <p:nvPicPr>
          <p:cNvPr id="6146" name="Picture 2" descr="Independent reviewing officer role ...">
            <a:extLst>
              <a:ext uri="{FF2B5EF4-FFF2-40B4-BE49-F238E27FC236}">
                <a16:creationId xmlns:a16="http://schemas.microsoft.com/office/drawing/2014/main" id="{196C55D7-E050-E0C3-749E-3125C3112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076" y="2586037"/>
            <a:ext cx="27051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23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4FAEC-A763-E3C0-8B96-BA01A2A4BE19}"/>
              </a:ext>
            </a:extLst>
          </p:cNvPr>
          <p:cNvSpPr>
            <a:spLocks noGrp="1"/>
          </p:cNvSpPr>
          <p:nvPr>
            <p:ph type="title"/>
          </p:nvPr>
        </p:nvSpPr>
        <p:spPr/>
        <p:txBody>
          <a:bodyPr/>
          <a:lstStyle/>
          <a:p>
            <a:r>
              <a:rPr lang="en-GB" dirty="0"/>
              <a:t>What We Do For You</a:t>
            </a:r>
          </a:p>
        </p:txBody>
      </p:sp>
      <p:sp>
        <p:nvSpPr>
          <p:cNvPr id="3" name="Picture Placeholder 2">
            <a:extLst>
              <a:ext uri="{FF2B5EF4-FFF2-40B4-BE49-F238E27FC236}">
                <a16:creationId xmlns:a16="http://schemas.microsoft.com/office/drawing/2014/main" id="{B257C51C-FD3C-B5A5-CB1B-D940A8670FED}"/>
              </a:ext>
            </a:extLst>
          </p:cNvPr>
          <p:cNvSpPr>
            <a:spLocks noGrp="1"/>
          </p:cNvSpPr>
          <p:nvPr>
            <p:ph type="pic" sz="quarter" idx="14"/>
          </p:nvPr>
        </p:nvSpPr>
        <p:spPr/>
        <p:txBody>
          <a:bodyPr/>
          <a:lstStyle/>
          <a:p>
            <a:endParaRPr lang="en-GB"/>
          </a:p>
        </p:txBody>
      </p:sp>
      <p:sp>
        <p:nvSpPr>
          <p:cNvPr id="4" name="Content Placeholder 3">
            <a:extLst>
              <a:ext uri="{FF2B5EF4-FFF2-40B4-BE49-F238E27FC236}">
                <a16:creationId xmlns:a16="http://schemas.microsoft.com/office/drawing/2014/main" id="{6F178FA6-F753-2704-DEA8-73757A65AB5E}"/>
              </a:ext>
            </a:extLst>
          </p:cNvPr>
          <p:cNvSpPr>
            <a:spLocks noGrp="1"/>
          </p:cNvSpPr>
          <p:nvPr>
            <p:ph sz="quarter" idx="13"/>
          </p:nvPr>
        </p:nvSpPr>
        <p:spPr/>
        <p:txBody>
          <a:bodyPr>
            <a:normAutofit fontScale="85000" lnSpcReduction="20000"/>
          </a:bodyPr>
          <a:lstStyle/>
          <a:p>
            <a:pPr lvl="0"/>
            <a:r>
              <a:rPr lang="en-US" dirty="0"/>
              <a:t>🏠 We make sure you live in a safe, caring home where you feel respected and supported.</a:t>
            </a:r>
            <a:endParaRPr lang="en-GB" dirty="0"/>
          </a:p>
          <a:p>
            <a:pPr lvl="0"/>
            <a:r>
              <a:rPr lang="en-US" dirty="0"/>
              <a:t>👂 We listen to your views and wishes, and we make sure your voice matters in decisions about your life.</a:t>
            </a:r>
            <a:endParaRPr lang="en-GB" dirty="0"/>
          </a:p>
          <a:p>
            <a:pPr lvl="0"/>
            <a:r>
              <a:rPr lang="en-US" dirty="0"/>
              <a:t>🌱 We help you stay healthy, do well in school, and have fun.</a:t>
            </a:r>
            <a:endParaRPr lang="en-GB" dirty="0"/>
          </a:p>
          <a:p>
            <a:pPr lvl="0"/>
            <a:r>
              <a:rPr lang="en-US" dirty="0"/>
              <a:t>🤝 We support you to stay in touch with family and friends if it is safe and right for you.</a:t>
            </a:r>
            <a:endParaRPr lang="en-GB" dirty="0"/>
          </a:p>
          <a:p>
            <a:endParaRPr lang="en-GB" dirty="0"/>
          </a:p>
        </p:txBody>
      </p:sp>
      <p:pic>
        <p:nvPicPr>
          <p:cNvPr id="7170" name="Picture 2" descr="Guinness Homes">
            <a:extLst>
              <a:ext uri="{FF2B5EF4-FFF2-40B4-BE49-F238E27FC236}">
                <a16:creationId xmlns:a16="http://schemas.microsoft.com/office/drawing/2014/main" id="{26D21879-8363-5096-7193-BB3A82A841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6300" y="2626288"/>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52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4BBB3-C133-20A1-5F39-070FDF36080A}"/>
              </a:ext>
            </a:extLst>
          </p:cNvPr>
          <p:cNvSpPr>
            <a:spLocks noGrp="1"/>
          </p:cNvSpPr>
          <p:nvPr>
            <p:ph type="ctrTitle"/>
          </p:nvPr>
        </p:nvSpPr>
        <p:spPr>
          <a:xfrm>
            <a:off x="7168896" y="1129554"/>
            <a:ext cx="4361688" cy="856562"/>
          </a:xfrm>
        </p:spPr>
        <p:txBody>
          <a:bodyPr>
            <a:normAutofit/>
          </a:bodyPr>
          <a:lstStyle/>
          <a:p>
            <a:r>
              <a:rPr lang="en-GB" sz="3200" dirty="0"/>
              <a:t>What Is Happening?</a:t>
            </a:r>
          </a:p>
        </p:txBody>
      </p:sp>
      <p:sp>
        <p:nvSpPr>
          <p:cNvPr id="3" name="Subtitle 2">
            <a:extLst>
              <a:ext uri="{FF2B5EF4-FFF2-40B4-BE49-F238E27FC236}">
                <a16:creationId xmlns:a16="http://schemas.microsoft.com/office/drawing/2014/main" id="{F7867B07-2751-03A0-08A8-76C3E336864A}"/>
              </a:ext>
            </a:extLst>
          </p:cNvPr>
          <p:cNvSpPr>
            <a:spLocks noGrp="1"/>
          </p:cNvSpPr>
          <p:nvPr>
            <p:ph type="subTitle" idx="1"/>
          </p:nvPr>
        </p:nvSpPr>
        <p:spPr>
          <a:xfrm>
            <a:off x="7168897" y="2595717"/>
            <a:ext cx="4206240" cy="3320204"/>
          </a:xfrm>
        </p:spPr>
        <p:txBody>
          <a:bodyPr>
            <a:normAutofit fontScale="70000" lnSpcReduction="20000"/>
          </a:bodyPr>
          <a:lstStyle/>
          <a:p>
            <a:pPr algn="just"/>
            <a:r>
              <a:rPr lang="en-GB" dirty="0"/>
              <a:t>Moving to a foster family can leave you feeling sad, lonely and missing people. You also have to get used to a new family which can be difficult at first.</a:t>
            </a:r>
          </a:p>
          <a:p>
            <a:pPr algn="just"/>
            <a:r>
              <a:rPr lang="en-GB" dirty="0"/>
              <a:t>When you first go to live with your foster family, your Foster Carer, Social Worker and, if it is OK, your parents, will sit down with you to talk about how they are going to look after you.</a:t>
            </a:r>
          </a:p>
          <a:p>
            <a:pPr algn="just"/>
            <a:r>
              <a:rPr lang="en-GB" dirty="0"/>
              <a:t>You will talk about how best to care for you. What food you like, where you will go to school, what activities you like doing, any medicines you have to take, who you will see from your family and when, and many more things.</a:t>
            </a:r>
          </a:p>
        </p:txBody>
      </p:sp>
      <p:sp>
        <p:nvSpPr>
          <p:cNvPr id="4" name="Picture Placeholder 3">
            <a:extLst>
              <a:ext uri="{FF2B5EF4-FFF2-40B4-BE49-F238E27FC236}">
                <a16:creationId xmlns:a16="http://schemas.microsoft.com/office/drawing/2014/main" id="{D261366C-64E2-8350-A428-8304882ED712}"/>
              </a:ext>
            </a:extLst>
          </p:cNvPr>
          <p:cNvSpPr>
            <a:spLocks noGrp="1"/>
          </p:cNvSpPr>
          <p:nvPr>
            <p:ph type="pic" sz="quarter" idx="13"/>
          </p:nvPr>
        </p:nvSpPr>
        <p:spPr/>
        <p:txBody>
          <a:bodyPr/>
          <a:lstStyle/>
          <a:p>
            <a:endParaRPr lang="en-GB"/>
          </a:p>
        </p:txBody>
      </p:sp>
      <p:pic>
        <p:nvPicPr>
          <p:cNvPr id="8194" name="Picture 2" descr="11 Foods to Eat to Help You Lose Weight">
            <a:extLst>
              <a:ext uri="{FF2B5EF4-FFF2-40B4-BE49-F238E27FC236}">
                <a16:creationId xmlns:a16="http://schemas.microsoft.com/office/drawing/2014/main" id="{294FCDD7-8399-4D21-8FDC-8F6538081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2442" y="2595717"/>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527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89CEE-9803-88C5-5EA3-A8B9686DD5B4}"/>
              </a:ext>
            </a:extLst>
          </p:cNvPr>
          <p:cNvSpPr>
            <a:spLocks noGrp="1"/>
          </p:cNvSpPr>
          <p:nvPr>
            <p:ph type="ctrTitle"/>
          </p:nvPr>
        </p:nvSpPr>
        <p:spPr>
          <a:xfrm>
            <a:off x="7168896" y="1129554"/>
            <a:ext cx="4361688" cy="827065"/>
          </a:xfrm>
        </p:spPr>
        <p:txBody>
          <a:bodyPr>
            <a:normAutofit/>
          </a:bodyPr>
          <a:lstStyle/>
          <a:p>
            <a:r>
              <a:rPr lang="en-GB" sz="3200" dirty="0"/>
              <a:t>Will I Ever Go Home?</a:t>
            </a:r>
          </a:p>
        </p:txBody>
      </p:sp>
      <p:sp>
        <p:nvSpPr>
          <p:cNvPr id="3" name="Subtitle 2">
            <a:extLst>
              <a:ext uri="{FF2B5EF4-FFF2-40B4-BE49-F238E27FC236}">
                <a16:creationId xmlns:a16="http://schemas.microsoft.com/office/drawing/2014/main" id="{7DCFEEC5-2BBC-AB16-2BB1-9710091288BE}"/>
              </a:ext>
            </a:extLst>
          </p:cNvPr>
          <p:cNvSpPr>
            <a:spLocks noGrp="1"/>
          </p:cNvSpPr>
          <p:nvPr>
            <p:ph type="subTitle" idx="1"/>
          </p:nvPr>
        </p:nvSpPr>
        <p:spPr>
          <a:xfrm>
            <a:off x="7168897" y="2576053"/>
            <a:ext cx="4206240" cy="3339868"/>
          </a:xfrm>
        </p:spPr>
        <p:txBody>
          <a:bodyPr>
            <a:normAutofit fontScale="77500" lnSpcReduction="20000"/>
          </a:bodyPr>
          <a:lstStyle/>
          <a:p>
            <a:pPr algn="just"/>
            <a:r>
              <a:rPr lang="en-GB" dirty="0"/>
              <a:t>A safe and loving family home is the best place for any child to grow up in. </a:t>
            </a:r>
            <a:r>
              <a:rPr lang="en-GB" b="1" dirty="0"/>
              <a:t>However, sometimes a lot needs to happen before it is right for you to go back to your own family.</a:t>
            </a:r>
            <a:r>
              <a:rPr lang="en-GB" dirty="0"/>
              <a:t> </a:t>
            </a:r>
          </a:p>
          <a:p>
            <a:pPr algn="just"/>
            <a:r>
              <a:rPr lang="en-GB" dirty="0"/>
              <a:t>Some young people in care go back to their family very quickly, some take longer, and others stay in foster care until they are an adult. It might seem unfair and like you are being punished but remember that it is not your fault and that you deserve to have a safe and happy childhood.</a:t>
            </a:r>
          </a:p>
        </p:txBody>
      </p:sp>
      <p:pic>
        <p:nvPicPr>
          <p:cNvPr id="6" name="Picture Placeholder 5" descr="Mother kissing baby girl">
            <a:extLst>
              <a:ext uri="{FF2B5EF4-FFF2-40B4-BE49-F238E27FC236}">
                <a16:creationId xmlns:a16="http://schemas.microsoft.com/office/drawing/2014/main" id="{ECF66DD4-E856-7965-1EFD-E38AC6FE772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997" r="17997"/>
          <a:stretch>
            <a:fillRect/>
          </a:stretch>
        </p:blipFill>
        <p:spPr/>
      </p:pic>
    </p:spTree>
    <p:extLst>
      <p:ext uri="{BB962C8B-B14F-4D97-AF65-F5344CB8AC3E}">
        <p14:creationId xmlns:p14="http://schemas.microsoft.com/office/powerpoint/2010/main" val="1341994236"/>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id="{83D43F4A-02D5-42AD-9542-27487597C212}" vid="{14154C61-C2E2-42F2-9833-4EC39495D4C7}"/>
    </a:ext>
  </a:extLst>
</a:theme>
</file>

<file path=docProps/app.xml><?xml version="1.0" encoding="utf-8"?>
<Properties xmlns="http://schemas.openxmlformats.org/officeDocument/2006/extended-properties" xmlns:vt="http://schemas.openxmlformats.org/officeDocument/2006/docPropsVTypes">
  <TotalTime>408</TotalTime>
  <Words>1078</Words>
  <Application>Microsoft Office PowerPoint</Application>
  <PresentationFormat>Widescreen</PresentationFormat>
  <Paragraphs>60</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Neue Haas Grotesk Text Pro</vt:lpstr>
      <vt:lpstr>Helena</vt:lpstr>
      <vt:lpstr>Welcome to Your LBBD Children’s Guide</vt:lpstr>
      <vt:lpstr>Hello</vt:lpstr>
      <vt:lpstr>My Foster Carer Is:  Name: ---------------------------  Telephone: ---------------------------</vt:lpstr>
      <vt:lpstr>My Social Worker Is:  Name: ----------------------------  Telephone: ----------------------------  </vt:lpstr>
      <vt:lpstr>My Supervising Social Worker Is:  Name: ------------------------------  Telephone: ------------------------------</vt:lpstr>
      <vt:lpstr>My Independent Reviewing Officer (IRO) is:  Name: ------------------------------  Telephone: ------------------------------</vt:lpstr>
      <vt:lpstr>What We Do For You</vt:lpstr>
      <vt:lpstr>What Is Happening?</vt:lpstr>
      <vt:lpstr>Will I Ever Go Home?</vt:lpstr>
      <vt:lpstr>What is a placement Plan?</vt:lpstr>
      <vt:lpstr>Your Rights</vt:lpstr>
      <vt:lpstr>Your Independent Reviewing Officer (IRO)</vt:lpstr>
      <vt:lpstr>Speaking Up – Getting An Advocate</vt:lpstr>
      <vt:lpstr>If You Have Concerns or Want to Complain</vt:lpstr>
      <vt:lpstr>Remember</vt:lpstr>
      <vt:lpstr>This is YOUR Guide</vt:lpstr>
    </vt:vector>
  </TitlesOfParts>
  <Company>London Borough of Barking and Dagenham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Joanne Laird-Jeffrey</dc:creator>
  <cp:lastModifiedBy>Joanne Laird-Jeffrey</cp:lastModifiedBy>
  <cp:revision>4</cp:revision>
  <dcterms:created xsi:type="dcterms:W3CDTF">2025-10-01T08:57:19Z</dcterms:created>
  <dcterms:modified xsi:type="dcterms:W3CDTF">2026-04-15T11:10:26Z</dcterms:modified>
</cp:coreProperties>
</file>